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65" r:id="rId17"/>
    <p:sldId id="277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BD0-E0B1-4C67-8BEE-05AD6041CDE8}" type="datetimeFigureOut">
              <a:rPr lang="hu-HU" smtClean="0"/>
              <a:pPr/>
              <a:t>2015.04.06.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48DF-D516-423C-A8F0-26C0E9C910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BD0-E0B1-4C67-8BEE-05AD6041CDE8}" type="datetimeFigureOut">
              <a:rPr lang="hu-HU" smtClean="0"/>
              <a:pPr/>
              <a:t>2015.04.06.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48DF-D516-423C-A8F0-26C0E9C910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BD0-E0B1-4C67-8BEE-05AD6041CDE8}" type="datetimeFigureOut">
              <a:rPr lang="hu-HU" smtClean="0"/>
              <a:pPr/>
              <a:t>2015.04.06.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48DF-D516-423C-A8F0-26C0E9C910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BD0-E0B1-4C67-8BEE-05AD6041CDE8}" type="datetimeFigureOut">
              <a:rPr lang="hu-HU" smtClean="0"/>
              <a:pPr/>
              <a:t>2015.04.06.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48DF-D516-423C-A8F0-26C0E9C910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BD0-E0B1-4C67-8BEE-05AD6041CDE8}" type="datetimeFigureOut">
              <a:rPr lang="hu-HU" smtClean="0"/>
              <a:pPr/>
              <a:t>2015.04.06.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48DF-D516-423C-A8F0-26C0E9C910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BD0-E0B1-4C67-8BEE-05AD6041CDE8}" type="datetimeFigureOut">
              <a:rPr lang="hu-HU" smtClean="0"/>
              <a:pPr/>
              <a:t>2015.04.06.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48DF-D516-423C-A8F0-26C0E9C910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BD0-E0B1-4C67-8BEE-05AD6041CDE8}" type="datetimeFigureOut">
              <a:rPr lang="hu-HU" smtClean="0"/>
              <a:pPr/>
              <a:t>2015.04.06.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48DF-D516-423C-A8F0-26C0E9C910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BD0-E0B1-4C67-8BEE-05AD6041CDE8}" type="datetimeFigureOut">
              <a:rPr lang="hu-HU" smtClean="0"/>
              <a:pPr/>
              <a:t>2015.04.06.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48DF-D516-423C-A8F0-26C0E9C910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BD0-E0B1-4C67-8BEE-05AD6041CDE8}" type="datetimeFigureOut">
              <a:rPr lang="hu-HU" smtClean="0"/>
              <a:pPr/>
              <a:t>2015.04.06.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48DF-D516-423C-A8F0-26C0E9C910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BD0-E0B1-4C67-8BEE-05AD6041CDE8}" type="datetimeFigureOut">
              <a:rPr lang="hu-HU" smtClean="0"/>
              <a:pPr/>
              <a:t>2015.04.06.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48DF-D516-423C-A8F0-26C0E9C910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BD0-E0B1-4C67-8BEE-05AD6041CDE8}" type="datetimeFigureOut">
              <a:rPr lang="hu-HU" smtClean="0"/>
              <a:pPr/>
              <a:t>2015.04.06.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48DF-D516-423C-A8F0-26C0E9C910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8BD0-E0B1-4C67-8BEE-05AD6041CDE8}" type="datetimeFigureOut">
              <a:rPr lang="hu-HU" smtClean="0"/>
              <a:pPr/>
              <a:t>2015.04.06.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48DF-D516-423C-A8F0-26C0E9C9105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6600" b="1" dirty="0" smtClean="0">
                <a:solidFill>
                  <a:srgbClr val="C00000"/>
                </a:solidFill>
              </a:rPr>
              <a:t>Iskolakert</a:t>
            </a:r>
            <a:endParaRPr lang="hu-H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6.Működtetés anyagi feltételei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14555"/>
            <a:ext cx="8229600" cy="3357586"/>
          </a:xfrm>
        </p:spPr>
        <p:txBody>
          <a:bodyPr/>
          <a:lstStyle/>
          <a:p>
            <a:r>
              <a:rPr lang="hu-HU" dirty="0" smtClean="0"/>
              <a:t>Ez a leglabilisabb eleme az iskolakert programnak.</a:t>
            </a:r>
          </a:p>
          <a:p>
            <a:r>
              <a:rPr lang="hu-HU" dirty="0" smtClean="0"/>
              <a:t>Terület biztosítása:</a:t>
            </a:r>
            <a:r>
              <a:rPr lang="hu-HU" sz="2800" dirty="0" smtClean="0"/>
              <a:t>önkormányzat,saját</a:t>
            </a:r>
          </a:p>
          <a:p>
            <a:r>
              <a:rPr lang="hu-HU" dirty="0"/>
              <a:t>F</a:t>
            </a:r>
            <a:r>
              <a:rPr lang="hu-HU" dirty="0" smtClean="0"/>
              <a:t>orrás: </a:t>
            </a:r>
            <a:r>
              <a:rPr lang="hu-HU" sz="2800" dirty="0" smtClean="0"/>
              <a:t>pályázatok, helyi szervezetek, civilek, szülők adományaiból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7. Módszertan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357719"/>
          </a:xfrm>
        </p:spPr>
        <p:txBody>
          <a:bodyPr>
            <a:normAutofit fontScale="77500" lnSpcReduction="20000"/>
          </a:bodyPr>
          <a:lstStyle/>
          <a:p>
            <a:r>
              <a:rPr lang="hu-HU" sz="2400" dirty="0" smtClean="0"/>
              <a:t>Az iskolakerti foglalkozások tapasztalatokat, gyakorlatot össze kell kapcsolni az iskolai tananyaggal(matek,földrajz,biológia,művészetek) </a:t>
            </a:r>
          </a:p>
          <a:p>
            <a:endParaRPr lang="hu-HU" sz="2400" dirty="0" smtClean="0"/>
          </a:p>
          <a:p>
            <a:r>
              <a:rPr lang="hu-HU" sz="2400" dirty="0" smtClean="0"/>
              <a:t>Szükséges hogy a teljes tanári kar magáénak érezze az iskolakert programot és beillessze a saját tantervi anyagába</a:t>
            </a:r>
          </a:p>
          <a:p>
            <a:endParaRPr lang="hu-HU" sz="2400" dirty="0" smtClean="0"/>
          </a:p>
          <a:p>
            <a:r>
              <a:rPr lang="hu-HU" sz="2400" dirty="0" smtClean="0"/>
              <a:t>Gyakorlati foglalkozásokat  megelőzheti a szakirodalmi anyagok feldolgozása</a:t>
            </a:r>
          </a:p>
          <a:p>
            <a:endParaRPr lang="hu-HU" sz="2400" dirty="0"/>
          </a:p>
          <a:p>
            <a:r>
              <a:rPr lang="hu-HU" sz="2400" dirty="0" smtClean="0"/>
              <a:t>Önállóság szorgalmazása</a:t>
            </a:r>
          </a:p>
          <a:p>
            <a:endParaRPr lang="hu-HU" sz="2400" dirty="0"/>
          </a:p>
          <a:p>
            <a:r>
              <a:rPr lang="hu-HU" sz="2400" dirty="0" smtClean="0"/>
              <a:t>Játszva tanulás</a:t>
            </a:r>
          </a:p>
          <a:p>
            <a:endParaRPr lang="hu-HU" sz="2400" dirty="0" smtClean="0"/>
          </a:p>
          <a:p>
            <a:r>
              <a:rPr lang="hu-HU" sz="2400" dirty="0" smtClean="0"/>
              <a:t>Alapvető viselkedési szokások kialakulása</a:t>
            </a:r>
          </a:p>
          <a:p>
            <a:pPr>
              <a:buNone/>
            </a:pPr>
            <a:endParaRPr lang="hu-HU" sz="2400" dirty="0" smtClean="0"/>
          </a:p>
          <a:p>
            <a:r>
              <a:rPr lang="hu-HU" sz="2400" dirty="0" smtClean="0"/>
              <a:t>Közösségépítő szerep, csapatszellem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3300"/>
                </a:solidFill>
                <a:latin typeface="Arial Rounded MT Bold" pitchFamily="34" charset="0"/>
              </a:rPr>
              <a:t>Rimóci Iskolakert program bemutatása</a:t>
            </a:r>
            <a:endParaRPr lang="hu-HU" b="1" dirty="0">
              <a:solidFill>
                <a:srgbClr val="FF3300"/>
              </a:solidFill>
              <a:latin typeface="Arial Rounded MT Bold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857388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  <a:latin typeface="Aparajita" pitchFamily="34" charset="0"/>
                <a:cs typeface="Aparajita" pitchFamily="34" charset="0"/>
              </a:rPr>
              <a:t>„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Kevés hasznosabb gyerekjátékot tudok elképzelni az iskolakerteknél. A virágok, fák, bokrok gondozásával már a legkisebbek is elsajátíthatják a kertészkedés alapjait, s az élmény egész életüket végigkíséri, </a:t>
            </a:r>
            <a:r>
              <a:rPr lang="hu-H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majd-”</a:t>
            </a:r>
            <a:endParaRPr lang="hu-HU" b="1" dirty="0">
              <a:solidFill>
                <a:srgbClr val="FF33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1.Célok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10000"/>
          </a:bodyPr>
          <a:lstStyle/>
          <a:p>
            <a:r>
              <a:rPr lang="hu-HU" sz="2000" b="1" dirty="0" smtClean="0"/>
              <a:t>1.1 Oktatási célok</a:t>
            </a:r>
          </a:p>
          <a:p>
            <a:pPr lvl="1">
              <a:buFontTx/>
              <a:buChar char="-"/>
            </a:pPr>
            <a:r>
              <a:rPr lang="hu-HU" sz="2000" dirty="0" smtClean="0"/>
              <a:t>gyakorlati tapasztalatokkal megerősíteni az elméleti tudást</a:t>
            </a:r>
          </a:p>
          <a:p>
            <a:pPr lvl="1">
              <a:buFontTx/>
              <a:buChar char="-"/>
            </a:pPr>
            <a:r>
              <a:rPr lang="hu-HU" sz="2000" dirty="0" smtClean="0"/>
              <a:t> saját megfigyelésekkel, elemzésekkel, felismerésekkel alátámasztva, ok-okozati összefüggéseket keresni</a:t>
            </a:r>
          </a:p>
          <a:p>
            <a:pPr lvl="1">
              <a:buFontTx/>
              <a:buChar char="-"/>
            </a:pPr>
            <a:r>
              <a:rPr lang="hu-HU" sz="2000" dirty="0" smtClean="0"/>
              <a:t>diverzitás, körforgás</a:t>
            </a:r>
          </a:p>
          <a:p>
            <a:pPr lvl="1">
              <a:buFontTx/>
              <a:buChar char="-"/>
            </a:pPr>
            <a:r>
              <a:rPr lang="hu-HU" sz="2000" dirty="0" smtClean="0"/>
              <a:t> mértékek-korlátok </a:t>
            </a:r>
          </a:p>
          <a:p>
            <a:pPr lvl="1">
              <a:buFontTx/>
              <a:buChar char="-"/>
            </a:pPr>
            <a:r>
              <a:rPr lang="hu-HU" sz="2000" dirty="0" smtClean="0"/>
              <a:t>örökléstan </a:t>
            </a:r>
          </a:p>
          <a:p>
            <a:pPr lvl="1">
              <a:buFontTx/>
              <a:buChar char="-"/>
            </a:pPr>
            <a:r>
              <a:rPr lang="hu-HU" sz="2000" dirty="0" smtClean="0"/>
              <a:t>erőforrások, fenntarthatóság</a:t>
            </a:r>
          </a:p>
          <a:p>
            <a:pPr lvl="1">
              <a:buFontTx/>
              <a:buChar char="-"/>
            </a:pPr>
            <a:r>
              <a:rPr lang="hu-HU" sz="2000" dirty="0" smtClean="0"/>
              <a:t>kerti munka és különböző tantárgyak közötti összefüggésekre rávilágítani</a:t>
            </a:r>
          </a:p>
          <a:p>
            <a:pPr lvl="1">
              <a:buFontTx/>
              <a:buChar char="-"/>
            </a:pPr>
            <a:endParaRPr lang="hu-HU" sz="2000" dirty="0" smtClean="0"/>
          </a:p>
          <a:p>
            <a:pPr lvl="1">
              <a:buNone/>
            </a:pPr>
            <a:r>
              <a:rPr lang="hu-HU" sz="2000" b="1" dirty="0" smtClean="0"/>
              <a:t>1.2 Nevelési célok</a:t>
            </a:r>
          </a:p>
          <a:p>
            <a:pPr lvl="1">
              <a:buFontTx/>
              <a:buChar char="-"/>
            </a:pPr>
            <a:r>
              <a:rPr lang="hu-HU" sz="2000" dirty="0" smtClean="0"/>
              <a:t>természet és környezet iránti viszony formálása</a:t>
            </a:r>
          </a:p>
          <a:p>
            <a:pPr lvl="1">
              <a:buFontTx/>
              <a:buChar char="-"/>
            </a:pPr>
            <a:r>
              <a:rPr lang="hu-HU" sz="2000" dirty="0" smtClean="0"/>
              <a:t>kreativitás aktivizálása</a:t>
            </a:r>
          </a:p>
          <a:p>
            <a:pPr lvl="1">
              <a:buFontTx/>
              <a:buChar char="-"/>
            </a:pPr>
            <a:r>
              <a:rPr lang="hu-HU" sz="2000" dirty="0" smtClean="0"/>
              <a:t>általános műveltség bővítése</a:t>
            </a:r>
          </a:p>
          <a:p>
            <a:pPr lvl="1">
              <a:buFontTx/>
              <a:buChar char="-"/>
            </a:pPr>
            <a:r>
              <a:rPr lang="hu-HU" sz="2000" dirty="0" smtClean="0"/>
              <a:t>esztétikai érzék fejlesztése</a:t>
            </a:r>
          </a:p>
          <a:p>
            <a:pPr lvl="1">
              <a:buFontTx/>
              <a:buChar char="-"/>
            </a:pPr>
            <a:r>
              <a:rPr lang="hu-HU" sz="2000" dirty="0" smtClean="0"/>
              <a:t>szemléletmód formálása(egészséges ételek,az értékek tisztelete)</a:t>
            </a:r>
          </a:p>
          <a:p>
            <a:pPr lvl="1">
              <a:buFontTx/>
              <a:buChar char="-"/>
            </a:pPr>
            <a:endParaRPr lang="hu-H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2.Működés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Önkormányzat:kert és a kertvezető</a:t>
            </a:r>
          </a:p>
          <a:p>
            <a:r>
              <a:rPr lang="hu-HU" sz="2400" dirty="0" smtClean="0"/>
              <a:t>1- 8 osztály gyermekek</a:t>
            </a:r>
          </a:p>
          <a:p>
            <a:r>
              <a:rPr lang="hu-HU" sz="2400" dirty="0" smtClean="0"/>
              <a:t>Igazgató által kijelölt órákról engedik el a gyerekeket 4-6 fős csoportokban</a:t>
            </a:r>
          </a:p>
          <a:p>
            <a:r>
              <a:rPr lang="hu-HU" sz="2400" dirty="0" smtClean="0"/>
              <a:t>Szaktanár előre megtervezett program szerint dolgozik ! </a:t>
            </a:r>
            <a:r>
              <a:rPr lang="hu-HU" sz="2000" dirty="0" smtClean="0"/>
              <a:t>Mindig az aktuális időszaki munkák függvényében</a:t>
            </a:r>
          </a:p>
          <a:p>
            <a:r>
              <a:rPr lang="hu-HU" sz="2400" dirty="0" smtClean="0"/>
              <a:t>Havonta nyílt </a:t>
            </a:r>
            <a:r>
              <a:rPr lang="hu-HU" sz="2000" dirty="0" smtClean="0"/>
              <a:t>napok(vendég iskolákat, szülőket,fogadunk s velük együtt működve munkálkodunk)</a:t>
            </a:r>
          </a:p>
          <a:p>
            <a:r>
              <a:rPr lang="hu-HU" sz="2400" dirty="0" smtClean="0"/>
              <a:t>Részt veszünk </a:t>
            </a:r>
            <a:r>
              <a:rPr lang="hu-HU" sz="2800" i="1" dirty="0" smtClean="0"/>
              <a:t>a falu közösségi életében </a:t>
            </a:r>
            <a:r>
              <a:rPr lang="hu-HU" sz="2000" dirty="0" smtClean="0"/>
              <a:t>(falunapi termelő piacon, szüreti főzőversenyen) </a:t>
            </a:r>
          </a:p>
          <a:p>
            <a:endParaRPr lang="hu-HU" sz="2400" dirty="0" smtClean="0"/>
          </a:p>
          <a:p>
            <a:endParaRPr lang="hu-H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Iskolakert nyári működtetése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hu-HU" dirty="0" smtClean="0"/>
              <a:t>Kert fennmaradásának biztosítása </a:t>
            </a:r>
          </a:p>
          <a:p>
            <a:endParaRPr lang="hu-HU" dirty="0" smtClean="0"/>
          </a:p>
          <a:p>
            <a:r>
              <a:rPr lang="hu-HU" dirty="0" smtClean="0"/>
              <a:t>A kert &gt;nyári táborként is üzemel</a:t>
            </a:r>
          </a:p>
          <a:p>
            <a:pPr>
              <a:buNone/>
            </a:pPr>
            <a:r>
              <a:rPr lang="hu-HU" dirty="0" smtClean="0"/>
              <a:t>(</a:t>
            </a:r>
            <a:r>
              <a:rPr lang="hu-HU" sz="2800" dirty="0" smtClean="0"/>
              <a:t>elfoglaltságot a nyárra és sokszor napi 1x biztos élelem</a:t>
            </a:r>
            <a:r>
              <a:rPr lang="hu-HU" dirty="0" smtClean="0"/>
              <a:t>) </a:t>
            </a:r>
            <a:endParaRPr lang="hu-HU" dirty="0"/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643073"/>
          </a:xfrm>
        </p:spPr>
        <p:txBody>
          <a:bodyPr/>
          <a:lstStyle/>
          <a:p>
            <a:r>
              <a:rPr lang="hu-HU" sz="2800" dirty="0" smtClean="0">
                <a:solidFill>
                  <a:srgbClr val="FF0000"/>
                </a:solidFill>
              </a:rPr>
              <a:t>„Jól táplált gyerekek, sokkal motiváltabbak a tanulásban.”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1857364"/>
            <a:ext cx="6400800" cy="4572032"/>
          </a:xfrm>
        </p:spPr>
        <p:txBody>
          <a:bodyPr/>
          <a:lstStyle/>
          <a:p>
            <a:endParaRPr lang="hu-HU"/>
          </a:p>
        </p:txBody>
      </p:sp>
      <p:pic>
        <p:nvPicPr>
          <p:cNvPr id="4" name="Kép 3" descr="P6190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857364"/>
            <a:ext cx="678661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nika\Pictures\Iskolakert 2013 ősz\P906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1071594"/>
            <a:ext cx="10636284" cy="866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4. Iskolakert program és Kulcskompetencia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000" dirty="0" smtClean="0"/>
          </a:p>
          <a:p>
            <a:r>
              <a:rPr lang="hu-HU" sz="2000" dirty="0" smtClean="0"/>
              <a:t>Az UNIO elv  alapján a NAT is átveszi a kulcskompetenciák fejlesztésének szükségszerűségét.</a:t>
            </a:r>
          </a:p>
          <a:p>
            <a:endParaRPr lang="hu-HU" sz="2000" dirty="0" smtClean="0"/>
          </a:p>
          <a:p>
            <a:endParaRPr lang="hu-HU" sz="2000" dirty="0"/>
          </a:p>
          <a:p>
            <a:r>
              <a:rPr lang="hu-HU" sz="2000" b="1" dirty="0" smtClean="0"/>
              <a:t>Kulcskompetenciák:</a:t>
            </a:r>
          </a:p>
          <a:p>
            <a:r>
              <a:rPr lang="hu-HU" sz="2000" dirty="0" smtClean="0"/>
              <a:t>Természettudományos és technikai</a:t>
            </a:r>
          </a:p>
          <a:p>
            <a:r>
              <a:rPr lang="hu-HU" sz="2000" dirty="0" smtClean="0"/>
              <a:t>Kezdeményező képesség és vállalkozói</a:t>
            </a:r>
          </a:p>
          <a:p>
            <a:r>
              <a:rPr lang="hu-HU" sz="2000" dirty="0" smtClean="0"/>
              <a:t>Esztétikai-művészeti tudatosság és kifejező készség</a:t>
            </a:r>
          </a:p>
          <a:p>
            <a:endParaRPr lang="hu-HU" sz="2000" dirty="0" smtClean="0"/>
          </a:p>
          <a:p>
            <a:endParaRPr lang="hu-H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5. Iskolakert= Iskola természetben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Szabadtéri osztályterem</a:t>
            </a:r>
          </a:p>
          <a:p>
            <a:r>
              <a:rPr lang="hu-HU" dirty="0" smtClean="0"/>
              <a:t>Valóságos problémákra keressük a választ</a:t>
            </a:r>
          </a:p>
          <a:p>
            <a:r>
              <a:rPr lang="hu-HU" dirty="0" smtClean="0"/>
              <a:t>Munka értékének megismerése</a:t>
            </a:r>
          </a:p>
          <a:p>
            <a:r>
              <a:rPr lang="hu-HU" dirty="0" smtClean="0"/>
              <a:t>Sokrétű intelligencia fejlesztése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Tegyük élővé az oktatást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14555"/>
            <a:ext cx="8229600" cy="3643338"/>
          </a:xfrm>
        </p:spPr>
        <p:txBody>
          <a:bodyPr/>
          <a:lstStyle/>
          <a:p>
            <a:r>
              <a:rPr lang="hu-HU" dirty="0" smtClean="0"/>
              <a:t>Ember gyermekeket neveljünk akik:</a:t>
            </a:r>
          </a:p>
          <a:p>
            <a:r>
              <a:rPr lang="hu-HU" dirty="0" smtClean="0"/>
              <a:t> közösségben élnek</a:t>
            </a:r>
          </a:p>
          <a:p>
            <a:r>
              <a:rPr lang="hu-HU" dirty="0" smtClean="0"/>
              <a:t>tudatosan élnek</a:t>
            </a:r>
          </a:p>
          <a:p>
            <a:r>
              <a:rPr lang="hu-HU" dirty="0" smtClean="0"/>
              <a:t>felelős életet élnek</a:t>
            </a:r>
          </a:p>
          <a:p>
            <a:r>
              <a:rPr lang="hu-HU" dirty="0" smtClean="0"/>
              <a:t>- akik „ A jég hátán is megélnek”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600844" cy="1012823"/>
          </a:xfrm>
        </p:spPr>
        <p:txBody>
          <a:bodyPr/>
          <a:lstStyle/>
          <a:p>
            <a:r>
              <a:rPr lang="hu-HU" dirty="0" smtClean="0"/>
              <a:t>Jó szerencsét és Jó kedvet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71604" y="4929198"/>
            <a:ext cx="6400800" cy="175260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Köszönöm a figyelmet!</a:t>
            </a:r>
            <a:endParaRPr lang="hu-H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…. Együtt…</a:t>
            </a:r>
            <a:endParaRPr lang="hu-HU" dirty="0"/>
          </a:p>
        </p:txBody>
      </p:sp>
      <p:pic>
        <p:nvPicPr>
          <p:cNvPr id="5" name="Kép helye 4" descr="PA01089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500042"/>
            <a:ext cx="6000792" cy="431722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006600"/>
                </a:solidFill>
              </a:rPr>
              <a:t>„Kell ez nagyon, igen nagyon…”</a:t>
            </a:r>
            <a:endParaRPr lang="hu-HU" sz="3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1.Iskolakert mozgalom célkitűzései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>
              <a:buFontTx/>
              <a:buChar char="-"/>
            </a:pPr>
            <a:r>
              <a:rPr lang="hu-HU" dirty="0" smtClean="0"/>
              <a:t>Környezeti nevelés</a:t>
            </a:r>
          </a:p>
          <a:p>
            <a:pPr>
              <a:buFontTx/>
              <a:buChar char="-"/>
            </a:pPr>
            <a:r>
              <a:rPr lang="hu-HU" dirty="0" smtClean="0"/>
              <a:t>Ökológiai szemlélet alakítása</a:t>
            </a:r>
          </a:p>
          <a:p>
            <a:pPr>
              <a:buFontTx/>
              <a:buChar char="-"/>
            </a:pPr>
            <a:r>
              <a:rPr lang="hu-HU" dirty="0" smtClean="0"/>
              <a:t>Egészséges táplálkozás alakítása</a:t>
            </a:r>
          </a:p>
          <a:p>
            <a:pPr>
              <a:buFontTx/>
              <a:buChar char="-"/>
            </a:pPr>
            <a:r>
              <a:rPr lang="hu-HU" dirty="0" smtClean="0"/>
              <a:t>Elméleti és gyakorlati tudás összekapcsolása</a:t>
            </a:r>
          </a:p>
          <a:p>
            <a:pPr>
              <a:buFontTx/>
              <a:buChar char="-"/>
            </a:pPr>
            <a:r>
              <a:rPr lang="hu-HU" dirty="0" smtClean="0"/>
              <a:t>Munkára nevelés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2.Iskolakert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r>
              <a:rPr lang="hu-HU" dirty="0" smtClean="0"/>
              <a:t>Vidéki települések</a:t>
            </a:r>
          </a:p>
          <a:p>
            <a:r>
              <a:rPr lang="hu-HU" dirty="0" smtClean="0"/>
              <a:t>Lakótelepi iskolák</a:t>
            </a:r>
          </a:p>
          <a:p>
            <a:r>
              <a:rPr lang="hu-HU" dirty="0" smtClean="0"/>
              <a:t>Elmaradott falusi térségek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sz="2000" dirty="0" smtClean="0"/>
              <a:t>Ezen település típusokban más és más speciális szempontok adódnak az általános célkitűzéseken túl.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3.Iskolakertek helye és tulajdoni formája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Iskola &gt; udvarának átalakítása</a:t>
            </a:r>
          </a:p>
          <a:p>
            <a:r>
              <a:rPr lang="hu-HU" sz="2800" dirty="0" smtClean="0"/>
              <a:t>Önkormányzat &gt;Kert,udvar,terület, raktár</a:t>
            </a:r>
          </a:p>
          <a:p>
            <a:r>
              <a:rPr lang="hu-HU" sz="2800" dirty="0" smtClean="0"/>
              <a:t>Önálló farmgazdaságok biztosítanak lehetőséget a működtetésre</a:t>
            </a:r>
          </a:p>
          <a:p>
            <a:endParaRPr lang="hu-HU" sz="2800" dirty="0"/>
          </a:p>
          <a:p>
            <a:r>
              <a:rPr lang="hu-HU" sz="2800" dirty="0" smtClean="0"/>
              <a:t>Iskolakert nagysága nagyon változó lehet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4.Iskolakert működtetés személyi feltételei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2143117"/>
            <a:ext cx="8229600" cy="2928958"/>
          </a:xfrm>
        </p:spPr>
        <p:txBody>
          <a:bodyPr>
            <a:noAutofit/>
          </a:bodyPr>
          <a:lstStyle/>
          <a:p>
            <a:r>
              <a:rPr lang="hu-HU" dirty="0" smtClean="0"/>
              <a:t>Tanárok (környezeti ismereteket, technikát tanító)</a:t>
            </a:r>
          </a:p>
          <a:p>
            <a:r>
              <a:rPr lang="hu-HU" dirty="0" smtClean="0"/>
              <a:t>Kertész végzettségű szakember</a:t>
            </a:r>
          </a:p>
          <a:p>
            <a:r>
              <a:rPr lang="hu-HU" dirty="0" smtClean="0"/>
              <a:t>Gazdálkodó</a:t>
            </a:r>
          </a:p>
          <a:p>
            <a:r>
              <a:rPr lang="hu-HU" dirty="0" smtClean="0"/>
              <a:t>Önkéntes szülő</a:t>
            </a:r>
          </a:p>
          <a:p>
            <a:r>
              <a:rPr lang="hu-HU" dirty="0" smtClean="0"/>
              <a:t>Érdeklődő civil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5.Iskolakerti foglalkozások az órarendben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571745"/>
            <a:ext cx="8229600" cy="3214710"/>
          </a:xfrm>
        </p:spPr>
        <p:txBody>
          <a:bodyPr/>
          <a:lstStyle/>
          <a:p>
            <a:r>
              <a:rPr lang="hu-HU" dirty="0" smtClean="0"/>
              <a:t>NAT-ban a kertművelés nem szerepel így:</a:t>
            </a:r>
          </a:p>
          <a:p>
            <a:pPr>
              <a:buFontTx/>
              <a:buChar char="-"/>
            </a:pPr>
            <a:r>
              <a:rPr lang="hu-HU" sz="2800" dirty="0" smtClean="0"/>
              <a:t>egyes kapcsolódó tantárgyak terhére tartható meg a foglalkozás vagy</a:t>
            </a:r>
          </a:p>
          <a:p>
            <a:pPr>
              <a:buFontTx/>
              <a:buChar char="-"/>
            </a:pPr>
            <a:r>
              <a:rPr lang="hu-HU" sz="2800" dirty="0"/>
              <a:t>s</a:t>
            </a:r>
            <a:r>
              <a:rPr lang="hu-HU" sz="2800" dirty="0" smtClean="0"/>
              <a:t>zakköri foglalkozások keretében,tehát a részvétel önkéntes alapon működik.</a:t>
            </a:r>
          </a:p>
          <a:p>
            <a:pPr>
              <a:buNone/>
            </a:pP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0232" y="4643446"/>
            <a:ext cx="5486400" cy="1857388"/>
          </a:xfrm>
        </p:spPr>
        <p:txBody>
          <a:bodyPr/>
          <a:lstStyle/>
          <a:p>
            <a:r>
              <a:rPr lang="hu-HU" dirty="0" smtClean="0"/>
              <a:t>                                                          (ÉLET)</a:t>
            </a:r>
            <a:endParaRPr lang="hu-HU" dirty="0"/>
          </a:p>
        </p:txBody>
      </p:sp>
      <p:pic>
        <p:nvPicPr>
          <p:cNvPr id="5" name="Kép helye 4" descr="P42909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1928794" y="571480"/>
            <a:ext cx="5557838" cy="385765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572008"/>
            <a:ext cx="5486400" cy="1643074"/>
          </a:xfrm>
        </p:spPr>
        <p:txBody>
          <a:bodyPr>
            <a:noAutofit/>
          </a:bodyPr>
          <a:lstStyle/>
          <a:p>
            <a:endParaRPr lang="hu-HU" sz="2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„Hallom és elfelejtem,</a:t>
            </a:r>
          </a:p>
          <a:p>
            <a:pPr algn="ctr"/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Látom és emlékszem rá,</a:t>
            </a:r>
          </a:p>
          <a:p>
            <a:pPr algn="ctr"/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Csinálom és megértem.”</a:t>
            </a:r>
          </a:p>
          <a:p>
            <a:pPr algn="ctr"/>
            <a:endParaRPr lang="hu-HU" sz="2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977</TotalTime>
  <Words>502</Words>
  <Application>Microsoft Office PowerPoint</Application>
  <PresentationFormat>Diavetítés a képernyőre (4:3 oldalarány)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 </vt:lpstr>
      <vt:lpstr>Tegyük élővé az oktatást</vt:lpstr>
      <vt:lpstr>…. Együtt…</vt:lpstr>
      <vt:lpstr>1.Iskolakert mozgalom célkitűzései</vt:lpstr>
      <vt:lpstr>2.Iskolakert típusok</vt:lpstr>
      <vt:lpstr>3.Iskolakertek helye és tulajdoni formája</vt:lpstr>
      <vt:lpstr>4.Iskolakert működtetés személyi feltételei</vt:lpstr>
      <vt:lpstr>5.Iskolakerti foglalkozások az órarendben</vt:lpstr>
      <vt:lpstr>                                                          (ÉLET)</vt:lpstr>
      <vt:lpstr>6.Működtetés anyagi feltételei</vt:lpstr>
      <vt:lpstr>7. Módszertan</vt:lpstr>
      <vt:lpstr>Rimóci Iskolakert program bemutatása</vt:lpstr>
      <vt:lpstr>1.Célok</vt:lpstr>
      <vt:lpstr>2.Működés</vt:lpstr>
      <vt:lpstr>Iskolakert nyári működtetése</vt:lpstr>
      <vt:lpstr>„Jól táplált gyerekek, sokkal motiváltabbak a tanulásban.”</vt:lpstr>
      <vt:lpstr>17. dia</vt:lpstr>
      <vt:lpstr>4. Iskolakert program és Kulcskompetencia</vt:lpstr>
      <vt:lpstr>5. Iskolakert= Iskola természetben</vt:lpstr>
      <vt:lpstr>Jó szerencsét és Jó kedvet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Iskolakert</dc:title>
  <dc:creator>Monika</dc:creator>
  <cp:lastModifiedBy>Kürti Judit</cp:lastModifiedBy>
  <cp:revision>86</cp:revision>
  <dcterms:created xsi:type="dcterms:W3CDTF">2015-02-18T03:51:58Z</dcterms:created>
  <dcterms:modified xsi:type="dcterms:W3CDTF">2015-04-06T16:01:59Z</dcterms:modified>
</cp:coreProperties>
</file>