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8" r:id="rId4"/>
    <p:sldId id="275" r:id="rId5"/>
    <p:sldId id="257" r:id="rId6"/>
    <p:sldId id="269" r:id="rId7"/>
    <p:sldId id="268" r:id="rId8"/>
    <p:sldId id="271" r:id="rId9"/>
    <p:sldId id="270" r:id="rId10"/>
    <p:sldId id="274" r:id="rId11"/>
    <p:sldId id="259" r:id="rId12"/>
    <p:sldId id="264" r:id="rId13"/>
    <p:sldId id="265" r:id="rId14"/>
    <p:sldId id="260" r:id="rId15"/>
    <p:sldId id="263" r:id="rId16"/>
    <p:sldId id="277" r:id="rId17"/>
    <p:sldId id="262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-3318" y="-17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563D-C7FA-485E-9506-D60F80AC03A5}" type="datetimeFigureOut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C2C2-EBE0-4D5B-9DC9-87760F344BD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9324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563D-C7FA-485E-9506-D60F80AC03A5}" type="datetimeFigureOut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C2C2-EBE0-4D5B-9DC9-87760F344BD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9459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563D-C7FA-485E-9506-D60F80AC03A5}" type="datetimeFigureOut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C2C2-EBE0-4D5B-9DC9-87760F344BD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9370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563D-C7FA-485E-9506-D60F80AC03A5}" type="datetimeFigureOut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C2C2-EBE0-4D5B-9DC9-87760F344BD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2234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563D-C7FA-485E-9506-D60F80AC03A5}" type="datetimeFigureOut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C2C2-EBE0-4D5B-9DC9-87760F344BD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3262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563D-C7FA-485E-9506-D60F80AC03A5}" type="datetimeFigureOut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C2C2-EBE0-4D5B-9DC9-87760F344BD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6895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563D-C7FA-485E-9506-D60F80AC03A5}" type="datetimeFigureOut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C2C2-EBE0-4D5B-9DC9-87760F344BD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9240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563D-C7FA-485E-9506-D60F80AC03A5}" type="datetimeFigureOut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C2C2-EBE0-4D5B-9DC9-87760F344BD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5991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563D-C7FA-485E-9506-D60F80AC03A5}" type="datetimeFigureOut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C2C2-EBE0-4D5B-9DC9-87760F344BD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2137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563D-C7FA-485E-9506-D60F80AC03A5}" type="datetimeFigureOut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C2C2-EBE0-4D5B-9DC9-87760F344BD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5961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563D-C7FA-485E-9506-D60F80AC03A5}" type="datetimeFigureOut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C2C2-EBE0-4D5B-9DC9-87760F344BD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7828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0563D-C7FA-485E-9506-D60F80AC03A5}" type="datetimeFigureOut">
              <a:rPr lang="hu-HU" smtClean="0"/>
              <a:pPr/>
              <a:t>2014.11.16.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C2C2-EBE0-4D5B-9DC9-87760F344BD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4284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-2003_dokumentum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51195" y="3504230"/>
            <a:ext cx="9813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hu-H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segítés, mint a társadalmon végzett munka és az ifjúságügy </a:t>
            </a:r>
          </a:p>
          <a:p>
            <a:endParaRPr lang="hu-H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3"/>
          <p:cNvPicPr>
            <a:picLocks noChangeArrowheads="1"/>
          </p:cNvPicPr>
          <p:nvPr/>
        </p:nvPicPr>
        <p:blipFill rotWithShape="1">
          <a:blip r:embed="rId2" cstate="print"/>
          <a:srcRect l="-1127" r="1127" b="21147"/>
          <a:stretch/>
        </p:blipFill>
        <p:spPr bwMode="auto">
          <a:xfrm>
            <a:off x="8407396" y="632003"/>
            <a:ext cx="313690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7708900" y="5870210"/>
            <a:ext cx="3238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cap="small" dirty="0" smtClean="0">
                <a:solidFill>
                  <a:srgbClr val="002060"/>
                </a:solidFill>
                <a:latin typeface="Verdana" panose="020B0604030504040204" pitchFamily="34" charset="0"/>
              </a:rPr>
              <a:t>Szociális tanulmányok tanszék</a:t>
            </a:r>
            <a:endParaRPr lang="hu-HU" sz="1400" b="1" cap="small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388100" y="5113063"/>
            <a:ext cx="5156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Tóbiás László egyetemi docens</a:t>
            </a:r>
            <a:endParaRPr lang="hu-HU" sz="2000" b="1" dirty="0">
              <a:solidFill>
                <a:srgbClr val="00206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195" y="618410"/>
            <a:ext cx="6484605" cy="175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15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558800" y="638078"/>
            <a:ext cx="10985500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Új típusú szükségletkielégítő kezdeményezések</a:t>
            </a:r>
          </a:p>
          <a:p>
            <a:pPr>
              <a:lnSpc>
                <a:spcPct val="150000"/>
              </a:lnSpc>
            </a:pPr>
            <a:endParaRPr lang="hu-HU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közösségiek,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megpróbálják felismerni és kielégíteni (segíteni) a szükségleteket,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hu-H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pénzalapúak,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családon belüli informális (el)tanulás helyett nem formális (de szervezett) tanulás,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életút minden szakaszában,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komplementer szerepek mindkét oldalán,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tudatosságra törekvők,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próbálnak újratanulni régi tudásokat, illetve reflektálni.</a:t>
            </a:r>
          </a:p>
        </p:txBody>
      </p:sp>
      <p:sp>
        <p:nvSpPr>
          <p:cNvPr id="4" name="Téglalap 3"/>
          <p:cNvSpPr/>
          <p:nvPr/>
        </p:nvSpPr>
        <p:spPr>
          <a:xfrm>
            <a:off x="558800" y="5422037"/>
            <a:ext cx="10782300" cy="86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Alkalmazói szinten érdekes számukra a családra vonatkozó minden tudás –</a:t>
            </a:r>
            <a:r>
              <a:rPr lang="hu-H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különösen a személyes gyakorlatban, mindennapi életpéldában, eltanulhatóan.</a:t>
            </a:r>
            <a:endParaRPr lang="hu-HU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64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19300"/>
            <a:ext cx="6451600" cy="48387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784" t="-1" r="9056" b="14074"/>
          <a:stretch/>
        </p:blipFill>
        <p:spPr>
          <a:xfrm>
            <a:off x="7743100" y="1210419"/>
            <a:ext cx="3132000" cy="4788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03200" y="1068913"/>
            <a:ext cx="577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Találkozási és közösségi tér a családok számára </a:t>
            </a:r>
          </a:p>
          <a:p>
            <a:r>
              <a:rPr lang="hu-H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 barcelonai bölcsőde emeletén</a:t>
            </a:r>
            <a:endParaRPr lang="hu-H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067212" y="5942401"/>
            <a:ext cx="47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szoptatást támogató csoport plakátja</a:t>
            </a:r>
          </a:p>
          <a:p>
            <a:r>
              <a:rPr lang="hu-H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 barcelonai bölcsődében</a:t>
            </a:r>
            <a:endParaRPr lang="hu-H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https://scontent-b-fra.xx.fbcdn.net/hphotos-xfp1/v/t1.0-9/10501950_326571587510901_7352020525420958432_n.jpg?oh=b8484385e9648e570d32eb8403873208&amp;oe=54CBEFB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404" y="1210419"/>
            <a:ext cx="7530108" cy="564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739900" y="6265566"/>
            <a:ext cx="694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Baba-mamaklub foglalkozása az </a:t>
            </a:r>
            <a:r>
              <a:rPr lang="hu-H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OKos</a:t>
            </a:r>
            <a:r>
              <a:rPr lang="hu-H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hely családi napján, Győrben</a:t>
            </a:r>
            <a:endParaRPr lang="hu-H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19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76398086"/>
              </p:ext>
            </p:extLst>
          </p:nvPr>
        </p:nvGraphicFramePr>
        <p:xfrm>
          <a:off x="749300" y="1562100"/>
          <a:ext cx="10940198" cy="3705225"/>
        </p:xfrm>
        <a:graphic>
          <a:graphicData uri="http://schemas.openxmlformats.org/presentationml/2006/ole">
            <p:oleObj spid="_x0000_s1042" name="Dokumentum" r:id="rId3" imgW="6103620" imgH="2066544" progId="Word.Documen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842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81250"/>
            <a:ext cx="5969000" cy="44767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9696" y="995050"/>
            <a:ext cx="6242304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013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/>
          <a:srcRect l="4345" t="3349" r="9056" b="3867"/>
          <a:stretch/>
        </p:blipFill>
        <p:spPr>
          <a:xfrm>
            <a:off x="193477" y="951890"/>
            <a:ext cx="7483673" cy="430371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2457450"/>
            <a:ext cx="5867400" cy="440055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419100" y="57336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Switzer</a:t>
            </a:r>
            <a:r>
              <a:rPr lang="hu-H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Furugh</a:t>
            </a:r>
            <a:endParaRPr lang="hu-HU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Egység a különféleségben Alapítvány</a:t>
            </a:r>
            <a:endParaRPr lang="hu-H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22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/>
          <a:srcRect l="14947" t="7381" r="16165" b="6989"/>
          <a:stretch/>
        </p:blipFill>
        <p:spPr>
          <a:xfrm>
            <a:off x="1914525" y="1157682"/>
            <a:ext cx="7934325" cy="554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66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/>
          <a:srcRect t="3151" b="-3151"/>
          <a:stretch/>
        </p:blipFill>
        <p:spPr>
          <a:xfrm>
            <a:off x="0" y="152399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32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950" y="2838450"/>
            <a:ext cx="5359398" cy="401954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9200" y="1143000"/>
            <a:ext cx="5359400" cy="401955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61950" y="1390650"/>
            <a:ext cx="556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Segítünk az időseknek program</a:t>
            </a:r>
            <a:endParaRPr lang="hu-HU" sz="2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299200" y="54893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Szociális Projektinkubátor Közösségi Akció és Kutatás Alapítvány, Győr</a:t>
            </a:r>
            <a:endParaRPr lang="hu-H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65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bovoda.hu/ovodankt_Ev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548680"/>
            <a:ext cx="4331307" cy="576064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3" name="Szövegdoboz 2"/>
          <p:cNvSpPr txBox="1"/>
          <p:nvPr/>
        </p:nvSpPr>
        <p:spPr>
          <a:xfrm>
            <a:off x="6600056" y="5373216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Hűvös Éva</a:t>
            </a:r>
          </a:p>
          <a:p>
            <a:r>
              <a:rPr lang="hu-HU" sz="3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1942-2014</a:t>
            </a:r>
          </a:p>
        </p:txBody>
      </p:sp>
    </p:spTree>
    <p:extLst>
      <p:ext uri="{BB962C8B-B14F-4D97-AF65-F5344CB8AC3E}">
        <p14:creationId xmlns:p14="http://schemas.microsoft.com/office/powerpoint/2010/main" xmlns="" val="221838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646" y="601701"/>
            <a:ext cx="7651608" cy="420679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810000" y="5715685"/>
            <a:ext cx="7753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http://www.gyere.net/downloads/Civil_jelentes_2012-2013.pdf</a:t>
            </a:r>
          </a:p>
        </p:txBody>
      </p:sp>
    </p:spTree>
    <p:extLst>
      <p:ext uri="{BB962C8B-B14F-4D97-AF65-F5344CB8AC3E}">
        <p14:creationId xmlns:p14="http://schemas.microsoft.com/office/powerpoint/2010/main" xmlns="" val="21276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93700" y="3683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Demográfiai katasztrófa</a:t>
            </a:r>
            <a:endParaRPr lang="hu-HU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835400" y="2400300"/>
            <a:ext cx="881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Környezeti fenntarthatósági katasztrófa</a:t>
            </a:r>
            <a:endParaRPr lang="hu-HU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2602536"/>
              </p:ext>
            </p:extLst>
          </p:nvPr>
        </p:nvGraphicFramePr>
        <p:xfrm>
          <a:off x="222250" y="1095995"/>
          <a:ext cx="11690351" cy="1099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3250"/>
                <a:gridCol w="1200795"/>
                <a:gridCol w="1436051"/>
                <a:gridCol w="1436051"/>
                <a:gridCol w="1426203"/>
                <a:gridCol w="1445899"/>
                <a:gridCol w="1436051"/>
                <a:gridCol w="1436051"/>
              </a:tblGrid>
              <a:tr h="549915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Évek</a:t>
                      </a:r>
                      <a:endParaRPr lang="hu-HU" sz="1600" b="1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1495</a:t>
                      </a:r>
                      <a:endParaRPr lang="hu-HU" sz="1600" b="1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1715</a:t>
                      </a:r>
                      <a:endParaRPr lang="hu-HU" sz="1600" b="1" i="0" u="none" strike="noStrike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1784</a:t>
                      </a:r>
                      <a:endParaRPr lang="hu-HU" sz="1600" b="1" i="0" u="none" strike="noStrike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1880</a:t>
                      </a:r>
                      <a:endParaRPr lang="hu-HU" sz="1600" b="1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1920</a:t>
                      </a:r>
                      <a:endParaRPr lang="hu-HU" sz="1600" b="1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1980</a:t>
                      </a:r>
                      <a:endParaRPr lang="hu-HU" sz="1600" b="1" i="0" u="none" strike="noStrike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2060</a:t>
                      </a:r>
                      <a:endParaRPr lang="hu-HU" sz="1600" b="1" i="0" u="none" strike="noStrike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915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Népességszám</a:t>
                      </a:r>
                      <a:endParaRPr lang="hu-HU" sz="1600" b="1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1 032 000</a:t>
                      </a:r>
                      <a:endParaRPr lang="hu-HU" sz="1600" b="1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1 480 000</a:t>
                      </a:r>
                      <a:endParaRPr lang="hu-HU" sz="1600" b="1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2 663 214</a:t>
                      </a:r>
                      <a:endParaRPr lang="hu-HU" sz="1600" b="1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5 343 364</a:t>
                      </a:r>
                      <a:endParaRPr lang="hu-HU" sz="1600" b="1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7 986 875    </a:t>
                      </a:r>
                      <a:endParaRPr lang="hu-HU" sz="1600" b="1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10 709 463</a:t>
                      </a:r>
                      <a:endParaRPr lang="hu-HU" sz="1600" b="1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8 860 284</a:t>
                      </a:r>
                      <a:endParaRPr lang="hu-HU" sz="1600" b="1" i="0" u="none" strike="noStrike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2324100" y="3162300"/>
            <a:ext cx="9769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Magyarországon a túlfogyasztás napja szeptember-október fordulóján van.</a:t>
            </a:r>
            <a:endParaRPr lang="hu-H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93700" y="3801190"/>
            <a:ext cx="610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Nyugdíjkatasztrófa veszélye</a:t>
            </a:r>
            <a:endParaRPr lang="hu-HU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33400" y="4775200"/>
            <a:ext cx="107480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hu-HU"/>
            </a:defPPr>
            <a:lvl1pPr>
              <a:defRPr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hu-HU" dirty="0"/>
              <a:t>Erkölcsileg tarthatatlan </a:t>
            </a:r>
          </a:p>
          <a:p>
            <a:pPr marL="342900" indent="-342900">
              <a:buFontTx/>
              <a:buChar char="-"/>
            </a:pPr>
            <a:r>
              <a:rPr lang="hu-HU" dirty="0" smtClean="0"/>
              <a:t>arra </a:t>
            </a:r>
            <a:r>
              <a:rPr lang="hu-HU" dirty="0"/>
              <a:t>ösztönözni, hogy olyan gyerekek világra hozásával kezeljük, akiknek nem </a:t>
            </a:r>
            <a:endParaRPr lang="hu-HU" dirty="0" smtClean="0"/>
          </a:p>
          <a:p>
            <a:r>
              <a:rPr lang="hu-HU" dirty="0" smtClean="0"/>
              <a:t>adottak </a:t>
            </a:r>
            <a:r>
              <a:rPr lang="hu-HU" dirty="0"/>
              <a:t>a létezése </a:t>
            </a:r>
            <a:r>
              <a:rPr lang="hu-HU" dirty="0" smtClean="0"/>
              <a:t>feltételei,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33400" y="5733821"/>
            <a:ext cx="11072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hu-HU"/>
            </a:defPPr>
            <a:lvl1pPr>
              <a:defRPr sz="20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342900" indent="-342900">
              <a:buFontTx/>
              <a:buChar char="-"/>
            </a:pPr>
            <a:r>
              <a:rPr lang="hu-HU" dirty="0"/>
              <a:t>a</a:t>
            </a:r>
            <a:r>
              <a:rPr lang="hu-HU" dirty="0" smtClean="0"/>
              <a:t>z élő gyerekeknek nem megadni a lehetőséget képességei saját boldogságra és </a:t>
            </a:r>
          </a:p>
          <a:p>
            <a:r>
              <a:rPr lang="hu-HU" dirty="0" smtClean="0"/>
              <a:t>társadalmi jólétre vezető kibontakoztatásához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61210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04801" y="561584"/>
            <a:ext cx="11226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szociális munka egy gyakorlaton alapuló szakma és tudományos diszciplína</a:t>
            </a:r>
            <a:r>
              <a:rPr lang="hu-H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mely a társadalmi változás és fejlődés, valamint a szociális kohézió előmozdításán fáradozik, elősegíti emberek szabadságát és hatalommal való felruházását. A szociális munkában központi jelentőségű a társadalmi igazságosság, az emberi jogok alapelve, a közösségi felelősség és tisztelet a különbözőségek iránt. A humán- és társadalomtudományok elméleteivel, valamint az ősi tudással felvértezve a szociális munka embereket és rendszereket aktivizál, hogy választ adjon az élet kihívásaira és előmozdítsa a jólétet. </a:t>
            </a:r>
          </a:p>
          <a:p>
            <a:pPr>
              <a:lnSpc>
                <a:spcPct val="150000"/>
              </a:lnSpc>
            </a:pPr>
            <a:r>
              <a:rPr lang="hu-H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</a:t>
            </a:r>
            <a:r>
              <a:rPr lang="hu-HU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Federation</a:t>
            </a:r>
            <a:r>
              <a:rPr lang="hu-H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hu-HU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</a:t>
            </a:r>
            <a:r>
              <a:rPr lang="hu-H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Workers</a:t>
            </a:r>
            <a:r>
              <a:rPr lang="hu-H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2014 – idézi </a:t>
            </a:r>
            <a:r>
              <a:rPr lang="hu-HU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Bugarszky</a:t>
            </a:r>
            <a:r>
              <a:rPr lang="hu-H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Zsolt (2014)</a:t>
            </a:r>
          </a:p>
        </p:txBody>
      </p:sp>
      <p:sp>
        <p:nvSpPr>
          <p:cNvPr id="5" name="Téglalap 4"/>
          <p:cNvSpPr/>
          <p:nvPr/>
        </p:nvSpPr>
        <p:spPr>
          <a:xfrm>
            <a:off x="304801" y="4488774"/>
            <a:ext cx="6096000" cy="18004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szociális munka munkamódjai: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Esetmunka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Csoportmunka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Közösségi munka</a:t>
            </a:r>
            <a:endParaRPr lang="hu-H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0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58800" y="1108905"/>
            <a:ext cx="11150600" cy="4646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demográfia által leírt fontos változások, melyek </a:t>
            </a:r>
            <a:r>
              <a:rPr lang="hu-H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hu-H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gyéni, generációs konstrukciós </a:t>
            </a:r>
          </a:p>
          <a:p>
            <a:pPr>
              <a:lnSpc>
                <a:spcPct val="150000"/>
              </a:lnSpc>
            </a:pPr>
            <a:r>
              <a:rPr lang="hu-H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kihívásokkal hoztak:</a:t>
            </a:r>
          </a:p>
          <a:p>
            <a:pPr>
              <a:lnSpc>
                <a:spcPct val="150000"/>
              </a:lnSpc>
            </a:pPr>
            <a:endParaRPr lang="hu-HU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most távozó </a:t>
            </a:r>
            <a:r>
              <a:rPr lang="hu-HU" sz="2000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korosztály életén belül nagyon megnőtt a várható átlagos élettartam </a:t>
            </a:r>
            <a:r>
              <a:rPr lang="hu-H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jelentősen tovább élnek, mint amire nevelkedésük idején számíthattak, mint amire a nevelésük szólhatott.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2000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utolsó generáció, mely maga még sok testvér </a:t>
            </a:r>
            <a:r>
              <a:rPr lang="hu-H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népes nagycsalád – körében nevelkedett és élte le életét, maga és a következő generációk jellemzően legfeljebb egy-két testvér között, vagy éppen egyetlenként nevelik gyerekeiket, akiknek teljes életútja mássá válik, mint az előző generációké. </a:t>
            </a:r>
            <a:endParaRPr lang="hu-H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94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58800" y="953130"/>
            <a:ext cx="11137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Kapcsolható elméletek:</a:t>
            </a:r>
          </a:p>
          <a:p>
            <a:endParaRPr lang="hu-H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Csíkszenmihályi</a:t>
            </a:r>
            <a:r>
              <a:rPr lang="hu-H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Mihály flow elmélete, boldogságkutatásai: boldogságot az emberek aktivitásban élnek meg.</a:t>
            </a:r>
            <a:endParaRPr lang="hu-H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58800" y="2581340"/>
            <a:ext cx="1089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Basil</a:t>
            </a:r>
            <a:r>
              <a:rPr lang="hu-H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Bernstein elmélete a családok kommunikációs kódja és az iskolai eredményességről:</a:t>
            </a:r>
          </a:p>
          <a:p>
            <a:pPr marL="285750" indent="-285750">
              <a:buFontTx/>
              <a:buChar char="-"/>
            </a:pPr>
            <a:r>
              <a:rPr lang="hu-H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zárt kód: hagyományos, szigorúan körülhatárolt szerepek a nem, az életkor és a többi betöltött szerep által,</a:t>
            </a:r>
          </a:p>
          <a:p>
            <a:pPr marL="285750" indent="-285750">
              <a:buFontTx/>
              <a:buChar char="-"/>
            </a:pPr>
            <a:r>
              <a:rPr lang="hu-H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nyílt kód: </a:t>
            </a:r>
            <a:r>
              <a:rPr lang="hu-HU" sz="2000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folyamatosan és funkcionálisan, szituatívan konstruált szerepek és viszonyok.</a:t>
            </a:r>
          </a:p>
        </p:txBody>
      </p:sp>
      <p:sp>
        <p:nvSpPr>
          <p:cNvPr id="6" name="Téglalap 5"/>
          <p:cNvSpPr/>
          <p:nvPr/>
        </p:nvSpPr>
        <p:spPr>
          <a:xfrm>
            <a:off x="558800" y="4775379"/>
            <a:ext cx="97155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Kiterjesztés lehetősége:</a:t>
            </a:r>
          </a:p>
          <a:p>
            <a:pPr marL="285750" indent="-285750">
              <a:buFontTx/>
              <a:buChar char="-"/>
            </a:pPr>
            <a:r>
              <a:rPr lang="hu-H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családok általános eredményességére – egészük és tagjaik boldogságára.</a:t>
            </a:r>
          </a:p>
          <a:p>
            <a:pPr marL="285750" indent="-285750">
              <a:buFontTx/>
              <a:buChar char="-"/>
            </a:pPr>
            <a:r>
              <a:rPr lang="hu-H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nemzetekre: skandináv (protestáns) megegyezéses modellek, déli (katolikus) statikus modellek.</a:t>
            </a:r>
            <a:endParaRPr lang="hu-H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2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723900" y="609600"/>
            <a:ext cx="10845800" cy="5419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munka további átalakulásának hatásai a családokra</a:t>
            </a:r>
          </a:p>
          <a:p>
            <a:endParaRPr lang="hu-HU" sz="2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hu-H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komplett ágazatok szűnnek meg, velük </a:t>
            </a:r>
            <a:r>
              <a:rPr lang="hu-HU" sz="2400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munkahelyek tömegei vesznek </a:t>
            </a:r>
            <a:r>
              <a:rPr lang="hu-H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lang="hu-H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további </a:t>
            </a:r>
            <a:r>
              <a:rPr lang="hu-HU" sz="2400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kihívás a javak</a:t>
            </a:r>
            <a:r>
              <a:rPr lang="hu-H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létfeltételek mai értelemben vett </a:t>
            </a:r>
            <a:r>
              <a:rPr lang="hu-HU" sz="2400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munkához kötött elosztásával szemben</a:t>
            </a:r>
            <a:r>
              <a:rPr lang="hu-H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hu-H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családon belüli munkák társadalmi értékének elismerése,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hu-H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valószínűsítem a társadalmi alapjövedelem elterjedését,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hu-H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ezzel együtt a tevékenységek végzésében önmagukban rejlő örömöknek a visszatanulása, felszabadulása segítése feltétele a szükségletek kielégítésének, lehetősége a boldogságnak.</a:t>
            </a:r>
            <a:endParaRPr lang="hu-HU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1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609600" y="476937"/>
            <a:ext cx="10591800" cy="579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Várhatóan a belátható jövőben</a:t>
            </a:r>
          </a:p>
          <a:p>
            <a:pPr>
              <a:lnSpc>
                <a:spcPct val="150000"/>
              </a:lnSpc>
            </a:pPr>
            <a:endParaRPr lang="hu-HU" sz="7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gyerekes családok </a:t>
            </a:r>
            <a:r>
              <a:rPr lang="hu-HU" sz="2400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egy-két gyereket </a:t>
            </a:r>
            <a:r>
              <a:rPr lang="hu-H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nevelnek,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családon belüli </a:t>
            </a:r>
            <a:r>
              <a:rPr lang="hu-HU" sz="2400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generációk távolsága nagy</a:t>
            </a:r>
            <a:r>
              <a:rPr lang="hu-H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marad – egyes funkcióiban tovább gyengül, veszíti egyedüli felelősségét az egész életút tekintetében,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különösen fontos a kielégítetlenné vált – mindkét értelemben vett – </a:t>
            </a:r>
            <a:r>
              <a:rPr lang="hu-HU" sz="2400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tanítási szükségletek</a:t>
            </a:r>
            <a:r>
              <a:rPr lang="hu-H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kielégítése,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u-HU" sz="2400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szükségletek kielégítésére újfajta konstrukciók</a:t>
            </a:r>
            <a:r>
              <a:rPr lang="hu-H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kialakítása szükséges – az is szükségletünk, hogy adjunk, nem csak az, hogy kapjunk!</a:t>
            </a:r>
            <a:endParaRPr lang="hu-HU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86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3258</TotalTime>
  <Words>648</Words>
  <Application>Microsoft Office PowerPoint</Application>
  <PresentationFormat>Egyéni</PresentationFormat>
  <Paragraphs>83</Paragraphs>
  <Slides>17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9" baseType="lpstr">
      <vt:lpstr>Office-téma</vt:lpstr>
      <vt:lpstr>Dokumentum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Tóbiás László</dc:creator>
  <cp:lastModifiedBy>Kürti Judit</cp:lastModifiedBy>
  <cp:revision>61</cp:revision>
  <dcterms:created xsi:type="dcterms:W3CDTF">2014-10-05T16:44:10Z</dcterms:created>
  <dcterms:modified xsi:type="dcterms:W3CDTF">2014-11-16T17:10:33Z</dcterms:modified>
</cp:coreProperties>
</file>